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5" r:id="rId9"/>
    <p:sldId id="266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07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406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89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97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8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18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3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0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0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6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90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5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6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EB6F-F6AD-4694-A934-C36089FFB9C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175C2-0ADE-4F5C-8250-9F0337AF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6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aerialimageunderstanding/semantics-through-time-semi-supervised-segmentation-of-aerial-video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CB04-CD40-4F58-8A50-671EF2070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18160"/>
            <a:ext cx="8791575" cy="861765"/>
          </a:xfrm>
        </p:spPr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D90A7-9744-42F6-A2B9-2350C408A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552" y="2179925"/>
            <a:ext cx="8791575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Segmentation and detection in videos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945AB0C-34F3-4588-85F0-8790EFDAE73C}"/>
              </a:ext>
            </a:extLst>
          </p:cNvPr>
          <p:cNvSpPr txBox="1">
            <a:spLocks/>
          </p:cNvSpPr>
          <p:nvPr/>
        </p:nvSpPr>
        <p:spPr>
          <a:xfrm>
            <a:off x="8265111" y="4312250"/>
            <a:ext cx="3770050" cy="2248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Authors:</a:t>
            </a:r>
          </a:p>
          <a:p>
            <a:pPr algn="r"/>
            <a:r>
              <a:rPr lang="en-US" dirty="0"/>
              <a:t> </a:t>
            </a:r>
            <a:r>
              <a:rPr lang="en-US" dirty="0" err="1"/>
              <a:t>Buzatu</a:t>
            </a:r>
            <a:r>
              <a:rPr lang="en-US" dirty="0"/>
              <a:t> Rares Tudor</a:t>
            </a:r>
          </a:p>
          <a:p>
            <a:pPr algn="r"/>
            <a:r>
              <a:rPr lang="en-US" dirty="0" err="1"/>
              <a:t>Stuparu</a:t>
            </a:r>
            <a:r>
              <a:rPr lang="en-US" dirty="0"/>
              <a:t> Maria </a:t>
            </a:r>
            <a:r>
              <a:rPr lang="en-US" dirty="0" err="1"/>
              <a:t>Andreea</a:t>
            </a:r>
            <a:endParaRPr lang="en-US" dirty="0"/>
          </a:p>
          <a:p>
            <a:pPr algn="r"/>
            <a:r>
              <a:rPr lang="en-US" dirty="0"/>
              <a:t>Master: Artificial Intelligence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7E418-7CFF-4FFF-86FE-5DEBCEE116CE}"/>
              </a:ext>
            </a:extLst>
          </p:cNvPr>
          <p:cNvCxnSpPr>
            <a:cxnSpLocks/>
          </p:cNvCxnSpPr>
          <p:nvPr/>
        </p:nvCxnSpPr>
        <p:spPr>
          <a:xfrm>
            <a:off x="8602461" y="5788241"/>
            <a:ext cx="3352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7C1A-6022-4921-9CA1-31BD7DDE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Conclusions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E31C-4EB3-4AE5-BC7B-FB0602383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78570"/>
            <a:ext cx="9905999" cy="354171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Segmentation – good results – few labeled frames</a:t>
            </a:r>
          </a:p>
          <a:p>
            <a:r>
              <a:rPr lang="en-US" dirty="0">
                <a:solidFill>
                  <a:schemeClr val="tx2"/>
                </a:solidFill>
              </a:rPr>
              <a:t>Segmentation –failed small details</a:t>
            </a:r>
          </a:p>
          <a:p>
            <a:r>
              <a:rPr lang="en-US" dirty="0">
                <a:solidFill>
                  <a:schemeClr val="tx2"/>
                </a:solidFill>
              </a:rPr>
              <a:t>Object detection – good results – with segmentation – with erosion &amp; dilation </a:t>
            </a:r>
          </a:p>
          <a:p>
            <a:r>
              <a:rPr lang="en-US" dirty="0">
                <a:solidFill>
                  <a:schemeClr val="tx2"/>
                </a:solidFill>
              </a:rPr>
              <a:t>Depth estimation – possible improvements – fine-tuning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D901-2106-4D27-92DB-B8BFD96A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8868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B792-FEBA-4682-8A18-36E2E306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B481-E805-4DB5-A400-49DF9F22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042" y="2056618"/>
            <a:ext cx="319308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</a:p>
          <a:p>
            <a:r>
              <a:rPr lang="en-US" dirty="0">
                <a:solidFill>
                  <a:schemeClr val="tx2"/>
                </a:solidFill>
              </a:rPr>
              <a:t>Semantic segmentation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Labelling the dataset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Training the net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Output</a:t>
            </a:r>
          </a:p>
          <a:p>
            <a:pPr marL="228600" lvl="1"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</a:rPr>
              <a:t>Depth enhancement</a:t>
            </a:r>
          </a:p>
          <a:p>
            <a:pPr marL="685800" lvl="2">
              <a:spcBef>
                <a:spcPts val="1000"/>
              </a:spcBef>
            </a:pPr>
            <a:r>
              <a:rPr lang="en-US" sz="2200" dirty="0">
                <a:solidFill>
                  <a:schemeClr val="tx2"/>
                </a:solidFill>
              </a:rPr>
              <a:t>Used model</a:t>
            </a:r>
          </a:p>
          <a:p>
            <a:pPr marL="685800" lvl="2">
              <a:spcBef>
                <a:spcPts val="1000"/>
              </a:spcBef>
            </a:pPr>
            <a:r>
              <a:rPr lang="en-US" sz="2200" dirty="0">
                <a:solidFill>
                  <a:schemeClr val="tx2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D74F5-4F90-4DBB-965E-04181214E77F}"/>
              </a:ext>
            </a:extLst>
          </p:cNvPr>
          <p:cNvSpPr txBox="1"/>
          <p:nvPr/>
        </p:nvSpPr>
        <p:spPr>
          <a:xfrm>
            <a:off x="6928054" y="2056618"/>
            <a:ext cx="4215740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Blob object tracking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Detection method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Tracking method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</a:rPr>
              <a:t>Final results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</a:rPr>
              <a:t>Conclusions</a:t>
            </a:r>
            <a:endParaRPr lang="en-US" sz="2400" dirty="0">
              <a:solidFill>
                <a:schemeClr val="tx2"/>
              </a:solidFill>
            </a:endParaRPr>
          </a:p>
          <a:p>
            <a:pPr lvl="1" defTabSz="914400">
              <a:lnSpc>
                <a:spcPct val="120000"/>
              </a:lnSpc>
              <a:spcBef>
                <a:spcPts val="1000"/>
              </a:spcBef>
              <a:buSzPct val="125000"/>
            </a:pPr>
            <a:endParaRPr lang="en-US" sz="2400" dirty="0">
              <a:solidFill>
                <a:schemeClr val="tx2"/>
              </a:solidFill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02403A-2F22-419F-902C-EAF7BA94BCCF}"/>
              </a:ext>
            </a:extLst>
          </p:cNvPr>
          <p:cNvCxnSpPr>
            <a:cxnSpLocks/>
          </p:cNvCxnSpPr>
          <p:nvPr/>
        </p:nvCxnSpPr>
        <p:spPr>
          <a:xfrm>
            <a:off x="5631274" y="2249487"/>
            <a:ext cx="0" cy="2961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56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4020-D2A3-4519-8374-BA1CD7E2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F212D-2952-4246-B017-D2D64DC45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7240" y="2918350"/>
            <a:ext cx="3958301" cy="2002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E3266-CB70-404F-8D12-3792D8574FED}"/>
              </a:ext>
            </a:extLst>
          </p:cNvPr>
          <p:cNvSpPr txBox="1"/>
          <p:nvPr/>
        </p:nvSpPr>
        <p:spPr>
          <a:xfrm>
            <a:off x="1056903" y="1971304"/>
            <a:ext cx="8740239" cy="278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Multiclass semantic segmentation: “</a:t>
            </a:r>
            <a:r>
              <a:rPr lang="en-US" sz="2400" dirty="0" err="1">
                <a:solidFill>
                  <a:schemeClr val="tx2"/>
                </a:solidFill>
              </a:rPr>
              <a:t>Slanic</a:t>
            </a:r>
            <a:r>
              <a:rPr lang="en-US" sz="2400" dirty="0">
                <a:solidFill>
                  <a:schemeClr val="tx2"/>
                </a:solidFill>
              </a:rPr>
              <a:t> Moldova” video </a:t>
            </a:r>
            <a:r>
              <a:rPr lang="en-US" sz="2400" baseline="30000" dirty="0">
                <a:solidFill>
                  <a:schemeClr val="tx2"/>
                </a:solidFill>
              </a:rPr>
              <a:t>[1]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Extension of the segmentation task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Particularization on input video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2F74E-FD11-4187-8B14-57B6D899712E}"/>
              </a:ext>
            </a:extLst>
          </p:cNvPr>
          <p:cNvSpPr txBox="1"/>
          <p:nvPr/>
        </p:nvSpPr>
        <p:spPr>
          <a:xfrm>
            <a:off x="1486786" y="5947094"/>
            <a:ext cx="921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1. Marius </a:t>
            </a:r>
            <a:r>
              <a:rPr lang="en-US" sz="16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Leordeanu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Slanic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Moldova Video, https://drive.google.com/drive/folders/1P5JwPclNqvBhDRyIK_kAP_lx8gt-YXoW</a:t>
            </a:r>
          </a:p>
        </p:txBody>
      </p:sp>
    </p:spTree>
    <p:extLst>
      <p:ext uri="{BB962C8B-B14F-4D97-AF65-F5344CB8AC3E}">
        <p14:creationId xmlns:p14="http://schemas.microsoft.com/office/powerpoint/2010/main" val="1878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3DC5-5818-4116-B5CD-19D7447C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1816"/>
            <a:ext cx="9905998" cy="1478570"/>
          </a:xfrm>
        </p:spPr>
        <p:txBody>
          <a:bodyPr/>
          <a:lstStyle/>
          <a:p>
            <a:r>
              <a:rPr lang="en-US" dirty="0"/>
              <a:t>Introduction: work-flow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8865AD-137A-4E33-98D6-0872FB28F250}"/>
              </a:ext>
            </a:extLst>
          </p:cNvPr>
          <p:cNvCxnSpPr>
            <a:cxnSpLocks/>
          </p:cNvCxnSpPr>
          <p:nvPr/>
        </p:nvCxnSpPr>
        <p:spPr>
          <a:xfrm>
            <a:off x="3126066" y="2191880"/>
            <a:ext cx="43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BD8A3E1-C9A7-480E-A6D9-811E9628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86" y="1603937"/>
            <a:ext cx="1739603" cy="11773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70F1D2-C000-48E6-B07B-6F6C36C4EA84}"/>
              </a:ext>
            </a:extLst>
          </p:cNvPr>
          <p:cNvCxnSpPr>
            <a:cxnSpLocks/>
          </p:cNvCxnSpPr>
          <p:nvPr/>
        </p:nvCxnSpPr>
        <p:spPr>
          <a:xfrm>
            <a:off x="5634394" y="2202464"/>
            <a:ext cx="43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89F695-A44C-4F6C-A613-FDB125DF2C97}"/>
              </a:ext>
            </a:extLst>
          </p:cNvPr>
          <p:cNvCxnSpPr>
            <a:cxnSpLocks/>
          </p:cNvCxnSpPr>
          <p:nvPr/>
        </p:nvCxnSpPr>
        <p:spPr>
          <a:xfrm>
            <a:off x="7802089" y="2105482"/>
            <a:ext cx="43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CAA5B9-8346-4ECE-B053-71FF12916467}"/>
              </a:ext>
            </a:extLst>
          </p:cNvPr>
          <p:cNvCxnSpPr>
            <a:cxnSpLocks/>
          </p:cNvCxnSpPr>
          <p:nvPr/>
        </p:nvCxnSpPr>
        <p:spPr>
          <a:xfrm>
            <a:off x="10898718" y="2243455"/>
            <a:ext cx="81648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637ADF-D5B4-44A3-AFA2-AAB547D1EB24}"/>
              </a:ext>
            </a:extLst>
          </p:cNvPr>
          <p:cNvCxnSpPr>
            <a:cxnSpLocks/>
          </p:cNvCxnSpPr>
          <p:nvPr/>
        </p:nvCxnSpPr>
        <p:spPr>
          <a:xfrm flipV="1">
            <a:off x="11715201" y="2243456"/>
            <a:ext cx="0" cy="238766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ECE6C7-C9CB-466A-8A85-3A228382AA62}"/>
              </a:ext>
            </a:extLst>
          </p:cNvPr>
          <p:cNvCxnSpPr>
            <a:cxnSpLocks/>
          </p:cNvCxnSpPr>
          <p:nvPr/>
        </p:nvCxnSpPr>
        <p:spPr>
          <a:xfrm>
            <a:off x="10860460" y="4631123"/>
            <a:ext cx="81648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910891-3893-46A3-8CB9-75AEB00412A9}"/>
              </a:ext>
            </a:extLst>
          </p:cNvPr>
          <p:cNvCxnSpPr>
            <a:cxnSpLocks/>
          </p:cNvCxnSpPr>
          <p:nvPr/>
        </p:nvCxnSpPr>
        <p:spPr>
          <a:xfrm flipV="1">
            <a:off x="10838047" y="3880714"/>
            <a:ext cx="2692" cy="13435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F26436-3D48-4027-9766-481C56622480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5733650" y="3880714"/>
            <a:ext cx="5107090" cy="5997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4EECA8-D23A-4DB0-ACB4-797F2CE4399B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8823367" y="5224288"/>
            <a:ext cx="2014680" cy="1011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CE94193-7003-4158-AEAE-D3990637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07" y="3228125"/>
            <a:ext cx="2529443" cy="14251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544C33D-626B-490D-8BD8-1F3313842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0673"/>
            <a:ext cx="2727367" cy="15472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F0E66A0-0CF0-4A34-A7F6-BA0167F01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875" y="1626839"/>
            <a:ext cx="2044518" cy="115443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35D8660-9CA7-49F8-A3FA-05F64010A318}"/>
              </a:ext>
            </a:extLst>
          </p:cNvPr>
          <p:cNvGrpSpPr/>
          <p:nvPr/>
        </p:nvGrpSpPr>
        <p:grpSpPr>
          <a:xfrm>
            <a:off x="8230181" y="1386209"/>
            <a:ext cx="2935079" cy="1929735"/>
            <a:chOff x="7500473" y="2049212"/>
            <a:chExt cx="2935079" cy="192973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1A455E4-787F-4F2D-A9AA-367F8A201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0473" y="2049212"/>
              <a:ext cx="2325479" cy="132013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7A5766A-9FDD-43B3-A076-B370F65A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2873" y="2201612"/>
              <a:ext cx="2325479" cy="132013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47C017F-DF22-47F4-9D21-F48A7AC2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5273" y="2354012"/>
              <a:ext cx="2325479" cy="132013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29A4C71-ED48-400F-81B3-8DF24632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673" y="2506412"/>
              <a:ext cx="2325479" cy="132013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DC6B9DC-F0B5-4A82-858D-15435D6CD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0073" y="2658812"/>
              <a:ext cx="2325479" cy="1320135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846086AA-1868-452D-945A-8751FCA3E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17" y="1550386"/>
            <a:ext cx="2301246" cy="13083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F874EA6-0DA1-4FD7-8C4D-2D832076B41E}"/>
              </a:ext>
            </a:extLst>
          </p:cNvPr>
          <p:cNvSpPr txBox="1"/>
          <p:nvPr/>
        </p:nvSpPr>
        <p:spPr>
          <a:xfrm>
            <a:off x="1474223" y="1221885"/>
            <a:ext cx="165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Original frames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C1C596-1A43-4672-9C0E-987F5B5C888D}"/>
              </a:ext>
            </a:extLst>
          </p:cNvPr>
          <p:cNvSpPr txBox="1"/>
          <p:nvPr/>
        </p:nvSpPr>
        <p:spPr>
          <a:xfrm>
            <a:off x="3727955" y="1277252"/>
            <a:ext cx="2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Manual labeling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C328BD-6F8A-45D1-B0F6-B603007B15A0}"/>
              </a:ext>
            </a:extLst>
          </p:cNvPr>
          <p:cNvSpPr txBox="1"/>
          <p:nvPr/>
        </p:nvSpPr>
        <p:spPr>
          <a:xfrm>
            <a:off x="6626061" y="1272662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U-Net</a:t>
            </a:r>
            <a:r>
              <a:rPr lang="en-US" baseline="30000" dirty="0">
                <a:solidFill>
                  <a:schemeClr val="tx2"/>
                </a:solidFill>
              </a:rPr>
              <a:t>[2]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D3CA87-62B7-4A20-A880-E7862AC0AB09}"/>
              </a:ext>
            </a:extLst>
          </p:cNvPr>
          <p:cNvSpPr txBox="1"/>
          <p:nvPr/>
        </p:nvSpPr>
        <p:spPr>
          <a:xfrm>
            <a:off x="8434192" y="1035638"/>
            <a:ext cx="21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Segmented frames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774042-7734-42BB-A49F-C4D72349BAA7}"/>
              </a:ext>
            </a:extLst>
          </p:cNvPr>
          <p:cNvSpPr txBox="1"/>
          <p:nvPr/>
        </p:nvSpPr>
        <p:spPr>
          <a:xfrm>
            <a:off x="6604871" y="4157464"/>
            <a:ext cx="23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Depth estimation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2F4044-7389-42B0-8AE0-12747A829AE2}"/>
              </a:ext>
            </a:extLst>
          </p:cNvPr>
          <p:cNvSpPr txBox="1"/>
          <p:nvPr/>
        </p:nvSpPr>
        <p:spPr>
          <a:xfrm>
            <a:off x="3727955" y="2955501"/>
            <a:ext cx="252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 tracking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F89B7B-CCD0-4B24-80B7-C9670C1FA76C}"/>
              </a:ext>
            </a:extLst>
          </p:cNvPr>
          <p:cNvSpPr txBox="1"/>
          <p:nvPr/>
        </p:nvSpPr>
        <p:spPr>
          <a:xfrm>
            <a:off x="6601839" y="3575914"/>
            <a:ext cx="327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Detection + Tracking algorithm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CE2ED0-3540-40A4-9720-D00D3C455202}"/>
              </a:ext>
            </a:extLst>
          </p:cNvPr>
          <p:cNvSpPr txBox="1"/>
          <p:nvPr/>
        </p:nvSpPr>
        <p:spPr>
          <a:xfrm>
            <a:off x="8920554" y="4934887"/>
            <a:ext cx="27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Monodepth2 Net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262A29-9750-495E-A3B9-00F3A6F5FF1D}"/>
              </a:ext>
            </a:extLst>
          </p:cNvPr>
          <p:cNvSpPr txBox="1"/>
          <p:nvPr/>
        </p:nvSpPr>
        <p:spPr>
          <a:xfrm>
            <a:off x="1143001" y="5955187"/>
            <a:ext cx="9233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2. https://towardsdatascience.com/unet-line-by-line-explanation-9b191c76baf5</a:t>
            </a:r>
          </a:p>
        </p:txBody>
      </p:sp>
    </p:spTree>
    <p:extLst>
      <p:ext uri="{BB962C8B-B14F-4D97-AF65-F5344CB8AC3E}">
        <p14:creationId xmlns:p14="http://schemas.microsoft.com/office/powerpoint/2010/main" val="5970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1FAC-2E36-4B92-8F86-81887F88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segmentation: Labeling the dataset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5C83-6635-41F9-ABD1-8D2490573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Software used: frameSeg.py </a:t>
            </a:r>
            <a:r>
              <a:rPr lang="en-US" baseline="30000" dirty="0">
                <a:solidFill>
                  <a:schemeClr val="tx2"/>
                </a:solidFill>
              </a:rPr>
              <a:t>[3]</a:t>
            </a:r>
          </a:p>
          <a:p>
            <a:r>
              <a:rPr lang="en-US" dirty="0">
                <a:solidFill>
                  <a:schemeClr val="tx2"/>
                </a:solidFill>
              </a:rPr>
              <a:t>4 classes: residential, infrastructure, vegetation, cars</a:t>
            </a:r>
          </a:p>
          <a:p>
            <a:r>
              <a:rPr lang="en-US" dirty="0">
                <a:solidFill>
                  <a:schemeClr val="tx2"/>
                </a:solidFill>
              </a:rPr>
              <a:t>46 manually segmented frames</a:t>
            </a:r>
          </a:p>
          <a:p>
            <a:r>
              <a:rPr lang="en-US" dirty="0">
                <a:solidFill>
                  <a:schemeClr val="tx2"/>
                </a:solidFill>
              </a:rPr>
              <a:t>64 augmented frames: crop + flip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9B56424-4E11-4BAE-8B2E-A903524CA3CE}"/>
              </a:ext>
            </a:extLst>
          </p:cNvPr>
          <p:cNvSpPr/>
          <p:nvPr/>
        </p:nvSpPr>
        <p:spPr>
          <a:xfrm>
            <a:off x="5593278" y="3429000"/>
            <a:ext cx="502722" cy="10836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BBBBB-5DEC-47FC-81A3-9C4BAE61EEB7}"/>
              </a:ext>
            </a:extLst>
          </p:cNvPr>
          <p:cNvSpPr txBox="1"/>
          <p:nvPr/>
        </p:nvSpPr>
        <p:spPr>
          <a:xfrm>
            <a:off x="6094411" y="3786145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Total: 100 fine-tuning frames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2C831-93D7-4343-9280-0CD7D9C3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26" y="4694216"/>
            <a:ext cx="2740628" cy="1545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A0F04-C9DF-489C-BB5F-E1911005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96" y="4688687"/>
            <a:ext cx="2740629" cy="155079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F65732-D0F6-419B-A94D-BCAF92666FB0}"/>
              </a:ext>
            </a:extLst>
          </p:cNvPr>
          <p:cNvSpPr/>
          <p:nvPr/>
        </p:nvSpPr>
        <p:spPr>
          <a:xfrm>
            <a:off x="4284925" y="5401837"/>
            <a:ext cx="3113402" cy="357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A526D-E9A9-4A2C-BD40-DB268B10B1DE}"/>
              </a:ext>
            </a:extLst>
          </p:cNvPr>
          <p:cNvSpPr txBox="1"/>
          <p:nvPr/>
        </p:nvSpPr>
        <p:spPr>
          <a:xfrm>
            <a:off x="4548249" y="5077349"/>
            <a:ext cx="247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FF721-72A9-461B-AFF6-97E50E1BEC47}"/>
              </a:ext>
            </a:extLst>
          </p:cNvPr>
          <p:cNvSpPr txBox="1"/>
          <p:nvPr/>
        </p:nvSpPr>
        <p:spPr>
          <a:xfrm>
            <a:off x="1425039" y="6239482"/>
            <a:ext cx="8799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3. https://github.com/onorabil/frameSegmentation</a:t>
            </a:r>
          </a:p>
        </p:txBody>
      </p:sp>
    </p:spTree>
    <p:extLst>
      <p:ext uri="{BB962C8B-B14F-4D97-AF65-F5344CB8AC3E}">
        <p14:creationId xmlns:p14="http://schemas.microsoft.com/office/powerpoint/2010/main" val="21016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F94-5A4C-42CB-AC88-E164EC23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training the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04FB6-4DE1-488A-AF03-8E591FC49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U-Net: </a:t>
            </a:r>
            <a:r>
              <a:rPr lang="en-US" dirty="0" err="1">
                <a:solidFill>
                  <a:schemeClr val="tx2"/>
                </a:solidFill>
              </a:rPr>
              <a:t>SafeUAV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aseline="30000" dirty="0">
                <a:solidFill>
                  <a:schemeClr val="tx2"/>
                </a:solidFill>
              </a:rPr>
              <a:t>[4]</a:t>
            </a:r>
          </a:p>
          <a:p>
            <a:r>
              <a:rPr lang="en-US" dirty="0" err="1">
                <a:solidFill>
                  <a:schemeClr val="tx2"/>
                </a:solidFill>
              </a:rPr>
              <a:t>SafeUAV</a:t>
            </a:r>
            <a:r>
              <a:rPr lang="en-US" dirty="0">
                <a:solidFill>
                  <a:schemeClr val="tx2"/>
                </a:solidFill>
              </a:rPr>
              <a:t> – Last Conv Layer + Conv2d(4)</a:t>
            </a:r>
          </a:p>
          <a:p>
            <a:r>
              <a:rPr lang="en-US" dirty="0">
                <a:solidFill>
                  <a:schemeClr val="tx2"/>
                </a:solidFill>
              </a:rPr>
              <a:t>Acc metric = dice coefficient</a:t>
            </a:r>
          </a:p>
          <a:p>
            <a:r>
              <a:rPr lang="en-US" dirty="0">
                <a:solidFill>
                  <a:schemeClr val="tx2"/>
                </a:solidFill>
              </a:rPr>
              <a:t>Train / Test split = 80 / 20 ; Nr frames =  5 minute * 30 frames / sec</a:t>
            </a:r>
          </a:p>
          <a:p>
            <a:r>
              <a:rPr lang="en-US" dirty="0">
                <a:solidFill>
                  <a:schemeClr val="tx2"/>
                </a:solidFill>
              </a:rPr>
              <a:t>15 epochs: L.R. = 0.01; frozen layers=&gt; 64% acc</a:t>
            </a:r>
          </a:p>
          <a:p>
            <a:r>
              <a:rPr lang="en-US" dirty="0">
                <a:solidFill>
                  <a:schemeClr val="tx2"/>
                </a:solidFill>
              </a:rPr>
              <a:t>15 epochs: L.R. = 0.0001; unfrozen layers =&gt; 85% acc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1B391-F82B-47DB-BEAE-D4B89D1BE020}"/>
              </a:ext>
            </a:extLst>
          </p:cNvPr>
          <p:cNvSpPr txBox="1"/>
          <p:nvPr/>
        </p:nvSpPr>
        <p:spPr>
          <a:xfrm>
            <a:off x="1141412" y="5533901"/>
            <a:ext cx="9905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4. 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Marius </a:t>
            </a:r>
            <a:r>
              <a:rPr lang="en-US" sz="1600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Leordeanu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Alina </a:t>
            </a:r>
            <a:r>
              <a:rPr lang="en-US" sz="1600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Marcu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Vlad </a:t>
            </a:r>
            <a:r>
              <a:rPr lang="en-US" sz="1600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Licaret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Dragos </a:t>
            </a:r>
            <a:r>
              <a:rPr lang="en-US" sz="1600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Costea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i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“Semi-supervised Segmentation of Aerial Videos with Iterative Label Propagation”,</a:t>
            </a:r>
            <a:r>
              <a:rPr lang="en-US" sz="16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u="sng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https://sites.google.com/site/aerialimageunderstanding/semantics-through-time-semi-supervised-segmentation-of-aerial-videos</a:t>
            </a:r>
            <a:endParaRPr lang="en-US" sz="160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E699-5B53-4117-A412-DD1499D8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223273" cy="147857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Depth enhancement: Used model (Monodepth2 Net</a:t>
            </a:r>
            <a:r>
              <a:rPr lang="en-US" sz="3600" baseline="30000" dirty="0"/>
              <a:t>[5]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600" dirty="0"/>
              <a:t> 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4D727-DB79-4D59-B366-56E9B4AD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667" y="1468620"/>
            <a:ext cx="4285611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2 networks: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Depth Network with U-Net model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Pose Network with ResNet18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73462-6C00-4918-A42A-3FE550A405AF}"/>
              </a:ext>
            </a:extLst>
          </p:cNvPr>
          <p:cNvSpPr txBox="1"/>
          <p:nvPr/>
        </p:nvSpPr>
        <p:spPr>
          <a:xfrm>
            <a:off x="1141412" y="6121270"/>
            <a:ext cx="11685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5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. C. Godard, O.M. </a:t>
            </a:r>
            <a:r>
              <a:rPr lang="en-US" sz="1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Aodha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M. </a:t>
            </a:r>
            <a:r>
              <a:rPr lang="en-US" sz="1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Firman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G. </a:t>
            </a:r>
            <a:r>
              <a:rPr lang="en-US" sz="18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Brostow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“Digging Into Self-Supervised Monocular Depth Estimation”, arXiv:1806.01260v4 [cs.CV] 17, Aug 2019, https://arxiv.org/pdf/1806.01260.pdf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22A8C-D2D6-4D65-853A-BCFA691F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883" y="3828416"/>
            <a:ext cx="2055936" cy="1172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97D67-FFBE-4544-ABB1-03B72B96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61" y="4577621"/>
            <a:ext cx="2055936" cy="1164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9C1F9-2DC8-485F-9BED-BF4788DDF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7" y="3894228"/>
            <a:ext cx="2055936" cy="1164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523C2-A8C2-49B0-A60D-48FA9295B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99" y="3005090"/>
            <a:ext cx="1997640" cy="11340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452E40-4BC6-4852-A8C9-A2DE16915E23}"/>
              </a:ext>
            </a:extLst>
          </p:cNvPr>
          <p:cNvCxnSpPr>
            <a:stCxn id="12" idx="3"/>
          </p:cNvCxnSpPr>
          <p:nvPr/>
        </p:nvCxnSpPr>
        <p:spPr>
          <a:xfrm>
            <a:off x="3035973" y="4476315"/>
            <a:ext cx="246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954E48-D822-4471-B7A2-050AECA18381}"/>
              </a:ext>
            </a:extLst>
          </p:cNvPr>
          <p:cNvCxnSpPr>
            <a:cxnSpLocks/>
          </p:cNvCxnSpPr>
          <p:nvPr/>
        </p:nvCxnSpPr>
        <p:spPr>
          <a:xfrm>
            <a:off x="3294345" y="4414658"/>
            <a:ext cx="0" cy="745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20EF2D-BC98-4A5B-8C01-0E2729F3AB8B}"/>
              </a:ext>
            </a:extLst>
          </p:cNvPr>
          <p:cNvCxnSpPr>
            <a:cxnSpLocks/>
          </p:cNvCxnSpPr>
          <p:nvPr/>
        </p:nvCxnSpPr>
        <p:spPr>
          <a:xfrm flipH="1" flipV="1">
            <a:off x="3282468" y="3564556"/>
            <a:ext cx="11876" cy="911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07C0CB-6446-4A80-B9D7-35C06ABDEDD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294344" y="3572103"/>
            <a:ext cx="1529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542D63-B603-4C93-93B2-753B0DD199C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294344" y="5159708"/>
            <a:ext cx="1517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5167B0-E35D-43DF-8150-E9DDC774773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6821839" y="3564556"/>
            <a:ext cx="1053097" cy="75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56EEAD-3FCD-473A-9906-0CEB30EF636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867897" y="5133438"/>
            <a:ext cx="1007039" cy="26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BA005B-AB91-442A-95D2-255B103BD4EA}"/>
              </a:ext>
            </a:extLst>
          </p:cNvPr>
          <p:cNvCxnSpPr>
            <a:cxnSpLocks/>
          </p:cNvCxnSpPr>
          <p:nvPr/>
        </p:nvCxnSpPr>
        <p:spPr>
          <a:xfrm flipH="1">
            <a:off x="7863058" y="4405745"/>
            <a:ext cx="10282" cy="727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70BF6C-0633-4F27-BA70-3D2D6688C242}"/>
              </a:ext>
            </a:extLst>
          </p:cNvPr>
          <p:cNvCxnSpPr>
            <a:cxnSpLocks/>
          </p:cNvCxnSpPr>
          <p:nvPr/>
        </p:nvCxnSpPr>
        <p:spPr>
          <a:xfrm flipV="1">
            <a:off x="7874936" y="3572103"/>
            <a:ext cx="0" cy="850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4884F38-EBBF-45E8-9768-AAC71E5F7C07}"/>
              </a:ext>
            </a:extLst>
          </p:cNvPr>
          <p:cNvSpPr txBox="1"/>
          <p:nvPr/>
        </p:nvSpPr>
        <p:spPr>
          <a:xfrm>
            <a:off x="3540839" y="3243304"/>
            <a:ext cx="205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SafaUAV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EF7C4B-B483-496F-8663-08259517A4A1}"/>
              </a:ext>
            </a:extLst>
          </p:cNvPr>
          <p:cNvSpPr txBox="1"/>
          <p:nvPr/>
        </p:nvSpPr>
        <p:spPr>
          <a:xfrm>
            <a:off x="3306223" y="4794214"/>
            <a:ext cx="170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Monodepth2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59FE1E-F3D0-48E1-A66E-B55204939DA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851180" y="4414658"/>
            <a:ext cx="923703" cy="1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652C-914C-495A-BB0B-9FFCE501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10615158" cy="1630969"/>
          </a:xfrm>
        </p:spPr>
        <p:txBody>
          <a:bodyPr>
            <a:normAutofit/>
          </a:bodyPr>
          <a:lstStyle/>
          <a:p>
            <a:r>
              <a:rPr lang="en-US" dirty="0"/>
              <a:t>Blob object tracking: Detection method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EBE32-891D-4F27-ACEB-CCFBCB47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3898" y="4807491"/>
            <a:ext cx="2863375" cy="16219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8AA37-9D3D-4CE7-99A8-E826E005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13" y="4807491"/>
            <a:ext cx="2863375" cy="1609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C68E4-912A-4A3D-894C-9681F606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4807491"/>
            <a:ext cx="2863375" cy="1630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64371-7623-4E58-AC2E-D384036AF857}"/>
              </a:ext>
            </a:extLst>
          </p:cNvPr>
          <p:cNvSpPr txBox="1"/>
          <p:nvPr/>
        </p:nvSpPr>
        <p:spPr>
          <a:xfrm>
            <a:off x="1341912" y="1434001"/>
            <a:ext cx="9708675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Purpose: Track residential areas</a:t>
            </a:r>
          </a:p>
          <a:p>
            <a:pPr marL="228600" indent="-228600" defTabSz="914400"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Binarizing segmented frame</a:t>
            </a:r>
          </a:p>
          <a:p>
            <a:pPr marL="228600" indent="-228600" defTabSz="914400"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Eliminate small areas: Erosion (kernel=(50,50))</a:t>
            </a:r>
          </a:p>
          <a:p>
            <a:pPr marL="228600" indent="-228600" defTabSz="914400"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Create continuous blobs: Dilatation ( kernel = 40,40)</a:t>
            </a:r>
          </a:p>
          <a:p>
            <a:pPr marL="228600" indent="-228600" defTabSz="914400"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Blob contours</a:t>
            </a:r>
          </a:p>
          <a:p>
            <a:pPr marL="228600" indent="-228600" defTabSz="914400"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Blob center = ((</a:t>
            </a:r>
            <a:r>
              <a:rPr lang="en-US" sz="2400" dirty="0" err="1">
                <a:solidFill>
                  <a:schemeClr val="tx2"/>
                </a:solidFill>
              </a:rPr>
              <a:t>Xmin+Xmax</a:t>
            </a:r>
            <a:r>
              <a:rPr lang="en-US" sz="2400" dirty="0">
                <a:solidFill>
                  <a:schemeClr val="tx2"/>
                </a:solidFill>
              </a:rPr>
              <a:t>) / 2, (</a:t>
            </a:r>
            <a:r>
              <a:rPr lang="en-US" sz="2400" dirty="0" err="1">
                <a:solidFill>
                  <a:schemeClr val="tx2"/>
                </a:solidFill>
              </a:rPr>
              <a:t>Ymin+Ymax</a:t>
            </a:r>
            <a:r>
              <a:rPr lang="en-US" sz="2400" dirty="0">
                <a:solidFill>
                  <a:schemeClr val="tx2"/>
                </a:solidFill>
              </a:rPr>
              <a:t>) / 2)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7E938C-8DA1-43F8-80E8-E60EBA891A86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4004788" y="5612286"/>
            <a:ext cx="659525" cy="10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C3C83-7291-4B9A-A1AE-30818F1230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27688" y="5612286"/>
            <a:ext cx="846210" cy="10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3EC576-C5ED-4903-978D-C2CC80BE9616}"/>
              </a:ext>
            </a:extLst>
          </p:cNvPr>
          <p:cNvSpPr txBox="1"/>
          <p:nvPr/>
        </p:nvSpPr>
        <p:spPr>
          <a:xfrm>
            <a:off x="1520042" y="4476997"/>
            <a:ext cx="220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Segmented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0DBC1-CCA8-4B30-8887-296A30FB7163}"/>
              </a:ext>
            </a:extLst>
          </p:cNvPr>
          <p:cNvSpPr txBox="1"/>
          <p:nvPr/>
        </p:nvSpPr>
        <p:spPr>
          <a:xfrm>
            <a:off x="5509517" y="4466735"/>
            <a:ext cx="175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Binary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04FCD-6D23-404E-AB13-010D90F5F43E}"/>
              </a:ext>
            </a:extLst>
          </p:cNvPr>
          <p:cNvSpPr txBox="1"/>
          <p:nvPr/>
        </p:nvSpPr>
        <p:spPr>
          <a:xfrm>
            <a:off x="8771794" y="4499149"/>
            <a:ext cx="250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Blob detected frame</a:t>
            </a:r>
          </a:p>
        </p:txBody>
      </p:sp>
    </p:spTree>
    <p:extLst>
      <p:ext uri="{BB962C8B-B14F-4D97-AF65-F5344CB8AC3E}">
        <p14:creationId xmlns:p14="http://schemas.microsoft.com/office/powerpoint/2010/main" val="319261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A902-2361-412B-87B8-B29ECFD8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object tracking: </a:t>
            </a:r>
            <a:r>
              <a:rPr lang="en-US" sz="3600" dirty="0"/>
              <a:t>Tracking method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0F5F-7005-4832-A6D3-6CC3C0EB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89466"/>
            <a:ext cx="9905999" cy="35417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Association: blob center – TAG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Compute Euclidean distance: new centers – old centers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If min distance(</a:t>
            </a:r>
            <a:r>
              <a:rPr lang="en-US" dirty="0" err="1">
                <a:solidFill>
                  <a:schemeClr val="tx2"/>
                </a:solidFill>
              </a:rPr>
              <a:t>NewCi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OldCj</a:t>
            </a:r>
            <a:r>
              <a:rPr lang="en-US" dirty="0">
                <a:solidFill>
                  <a:schemeClr val="tx2"/>
                </a:solidFill>
              </a:rPr>
              <a:t>) &lt; threshold =&gt; same TAG else new TAG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12E28B-8D27-4465-BCFC-A1D1E55E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19" y="4760913"/>
            <a:ext cx="2863375" cy="162199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BF77C8F-BE69-49C6-B9A5-99F02E7DA2EF}"/>
              </a:ext>
            </a:extLst>
          </p:cNvPr>
          <p:cNvSpPr/>
          <p:nvPr/>
        </p:nvSpPr>
        <p:spPr>
          <a:xfrm>
            <a:off x="4751351" y="5368534"/>
            <a:ext cx="3113402" cy="357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0629-342E-4E86-9B1F-ACA649D1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010" y="4826741"/>
            <a:ext cx="2863376" cy="1620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90287-766F-4BB4-9357-FF5F53CD832C}"/>
              </a:ext>
            </a:extLst>
          </p:cNvPr>
          <p:cNvSpPr txBox="1"/>
          <p:nvPr/>
        </p:nvSpPr>
        <p:spPr>
          <a:xfrm>
            <a:off x="5839444" y="5125339"/>
            <a:ext cx="213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95994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387</TotalTime>
  <Words>520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Times New Roman</vt:lpstr>
      <vt:lpstr>Tw Cen MT</vt:lpstr>
      <vt:lpstr>Circuit</vt:lpstr>
      <vt:lpstr>Computer Vision</vt:lpstr>
      <vt:lpstr>TOPICS</vt:lpstr>
      <vt:lpstr>Introduction</vt:lpstr>
      <vt:lpstr>Introduction: work-flow</vt:lpstr>
      <vt:lpstr>Semantic segmentation: Labeling the dataset  </vt:lpstr>
      <vt:lpstr>Semantic segmentation: training the net</vt:lpstr>
      <vt:lpstr>Depth enhancement: Used model (Monodepth2 Net[5])   </vt:lpstr>
      <vt:lpstr>Blob object tracking: Detection method   </vt:lpstr>
      <vt:lpstr>Blob object tracking: Tracking method </vt:lpstr>
      <vt:lpstr>Conclusions and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Rareș-Tudor BUZATU (87274)</dc:creator>
  <cp:lastModifiedBy>Rareș-Tudor BUZATU (87274)</cp:lastModifiedBy>
  <cp:revision>57</cp:revision>
  <dcterms:created xsi:type="dcterms:W3CDTF">2021-02-16T06:32:03Z</dcterms:created>
  <dcterms:modified xsi:type="dcterms:W3CDTF">2021-03-12T05:36:46Z</dcterms:modified>
</cp:coreProperties>
</file>